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1" r:id="rId1"/>
  </p:sldMasterIdLst>
  <p:notesMasterIdLst>
    <p:notesMasterId r:id="rId9"/>
  </p:notesMasterIdLst>
  <p:handoutMasterIdLst>
    <p:handoutMasterId r:id="rId10"/>
  </p:handoutMasterIdLst>
  <p:sldIdLst>
    <p:sldId id="263" r:id="rId2"/>
    <p:sldId id="262" r:id="rId3"/>
    <p:sldId id="268" r:id="rId4"/>
    <p:sldId id="272" r:id="rId5"/>
    <p:sldId id="264" r:id="rId6"/>
    <p:sldId id="265" r:id="rId7"/>
    <p:sldId id="273" r:id="rId8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8"/>
            <p14:sldId id="272"/>
            <p14:sldId id="264"/>
            <p14:sldId id="265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7CDB"/>
    <a:srgbClr val="008000"/>
    <a:srgbClr val="F46E1C"/>
    <a:srgbClr val="055B0F"/>
    <a:srgbClr val="FF7C80"/>
    <a:srgbClr val="FB0F09"/>
    <a:srgbClr val="E11F69"/>
    <a:srgbClr val="CFE97D"/>
    <a:srgbClr val="D7590B"/>
    <a:srgbClr val="FFF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1393" autoAdjust="0"/>
  </p:normalViewPr>
  <p:slideViewPr>
    <p:cSldViewPr snapToGrid="0">
      <p:cViewPr varScale="1">
        <p:scale>
          <a:sx n="79" d="100"/>
          <a:sy n="79" d="100"/>
        </p:scale>
        <p:origin x="10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120" y="0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555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120" y="9448555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128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43" y="4724707"/>
            <a:ext cx="5487318" cy="447576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128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434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640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6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6118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7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วันจันทร์ที่ 25 กันยายน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28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25/09/66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2962AFD-E523-15B2-7E8F-5499EC886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D644D2D-DCD5-0273-B2CB-FB509824B559}"/>
              </a:ext>
            </a:extLst>
          </p:cNvPr>
          <p:cNvSpPr txBox="1"/>
          <p:nvPr/>
        </p:nvSpPr>
        <p:spPr>
          <a:xfrm>
            <a:off x="5442298" y="3960704"/>
            <a:ext cx="491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กันยายน 2566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92000" cy="1465545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พ.ศ.2558 - 2565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209169"/>
              </p:ext>
            </p:extLst>
          </p:nvPr>
        </p:nvGraphicFramePr>
        <p:xfrm>
          <a:off x="1408367" y="1304207"/>
          <a:ext cx="9375264" cy="5137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5906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751369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577463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847860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593854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1028812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33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  <a:endParaRPr lang="th-TH" sz="18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  <a:endParaRPr lang="th-TH" sz="18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745117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66780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062690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93062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99.56</a:t>
                      </a:r>
                      <a:endParaRPr lang="th-TH" sz="18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0.22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82695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99.95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0.03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15" y="6441527"/>
            <a:ext cx="1013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กันยายน 2566</a:t>
            </a:r>
          </a:p>
          <a:p>
            <a:endParaRPr lang="th-TH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5CF17CF-5C66-64B3-3208-A2E1858A5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1873"/>
            <a:ext cx="12191999" cy="1600218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พ.ศ.2566 (1)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695699"/>
              </p:ext>
            </p:extLst>
          </p:nvPr>
        </p:nvGraphicFramePr>
        <p:xfrm>
          <a:off x="1458963" y="1326524"/>
          <a:ext cx="9274072" cy="4577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679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45258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473245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120153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36870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1017707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969916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B05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395192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51780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ตุลาคม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พฤศจิกายน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ธันวาคม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1945505" y="6488668"/>
            <a:ext cx="5318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กันยายน 2566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A84BD51D-74A2-D4DE-7433-7E2540B89876}"/>
              </a:ext>
            </a:extLst>
          </p:cNvPr>
          <p:cNvSpPr txBox="1"/>
          <p:nvPr/>
        </p:nvSpPr>
        <p:spPr>
          <a:xfrm>
            <a:off x="10246495" y="6334780"/>
            <a:ext cx="194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/ (2) ..</a:t>
            </a:r>
          </a:p>
        </p:txBody>
      </p:sp>
    </p:spTree>
    <p:extLst>
      <p:ext uri="{BB962C8B-B14F-4D97-AF65-F5344CB8AC3E}">
        <p14:creationId xmlns:p14="http://schemas.microsoft.com/office/powerpoint/2010/main" val="467715812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D5CF17CF-5C66-64B3-3208-A2E1858A5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1873"/>
            <a:ext cx="12191999" cy="1600218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พ.ศ.2566 (2)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112528"/>
              </p:ext>
            </p:extLst>
          </p:nvPr>
        </p:nvGraphicFramePr>
        <p:xfrm>
          <a:off x="1458963" y="1285584"/>
          <a:ext cx="9274072" cy="50871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679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45258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473245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120153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36870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1017707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964458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379315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48823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เมษายน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95.92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4.08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พฤษภาคม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มิถุนายน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44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93.62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6.38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กรกฎาคม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89.13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10.87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สิงหาคม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38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81.58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18.42</a:t>
                      </a:r>
                      <a:endParaRPr lang="en-US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กันยายน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48.00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13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52.00</a:t>
                      </a:r>
                      <a:endParaRPr lang="en-US" sz="2400" b="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  <a:tr h="53581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93.99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6.01</a:t>
                      </a:r>
                      <a:endParaRPr lang="en-US" sz="2400" b="1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525111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1945505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กันยายน 2566</a:t>
            </a:r>
          </a:p>
        </p:txBody>
      </p:sp>
    </p:spTree>
    <p:extLst>
      <p:ext uri="{BB962C8B-B14F-4D97-AF65-F5344CB8AC3E}">
        <p14:creationId xmlns:p14="http://schemas.microsoft.com/office/powerpoint/2010/main" val="321727513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A8D6AF8-7FD7-4085-543E-EF4AFA726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112"/>
            <a:ext cx="12191999" cy="1320800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ประเภทเรื่องร้องเรียน / ร้องทุกข์ ประจำปีงบประมาณ 2566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1944710" y="6488668"/>
            <a:ext cx="801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กันยายน 2566</a:t>
            </a:r>
          </a:p>
        </p:txBody>
      </p:sp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4096959"/>
              </p:ext>
            </p:extLst>
          </p:nvPr>
        </p:nvGraphicFramePr>
        <p:xfrm>
          <a:off x="2419610" y="1467912"/>
          <a:ext cx="7352778" cy="4693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21038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3131740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562384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ประเภทเรื่อง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  <a:endParaRPr lang="th-TH" sz="20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 การแจ้งเบาะแส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 ความเดือดร้อน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65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 กล่าวโทษเจ้าหน้าที่รัฐ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21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 ปัญหาที่ดิน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 ขอความช่วยเหลือ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334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 บัตรสนเท่ห์ / 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7. บัตรสนเท่ห์ / ไม่มีมูล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l"/>
                      <a:r>
                        <a:rPr lang="th-TH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 ประเภทอื่น ๆ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</a:t>
                      </a:r>
                      <a:endParaRPr lang="th-TH" sz="2400" dirty="0">
                        <a:solidFill>
                          <a:srgbClr val="00206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443987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1AD4B14-9458-FD54-4705-37055C653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" y="0"/>
            <a:ext cx="12192000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94782"/>
            <a:ext cx="12192000" cy="1754506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1. สรุปเรื่องเด่น ประจำเดือน กันยายน 2566</a:t>
            </a:r>
            <a:b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การจำหน่ายอาหารและเครื่องดื่มของร้านอาหารในพื้นที่ตำบลคลองเคียน </a:t>
            </a:r>
            <a:b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อำเภอตะกั่วทุ่ง จังหวัดพังงา</a:t>
            </a:r>
            <a:endParaRPr lang="th-TH" sz="3600" b="1" dirty="0">
              <a:solidFill>
                <a:srgbClr val="0070C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250825" y="1799098"/>
            <a:ext cx="11690350" cy="2246769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thaiDist">
              <a:tabLst>
                <a:tab pos="540385" algn="l"/>
              </a:tabLst>
            </a:pPr>
            <a:r>
              <a:rPr lang="th-TH" sz="2000" dirty="0">
                <a:solidFill>
                  <a:srgbClr val="002060"/>
                </a:solidFill>
                <a:cs typeface="TH SarabunIT๙" panose="020B0500040200020003" pitchFamily="34" charset="-34"/>
              </a:rPr>
              <a:t>	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 เมื่อ</a:t>
            </a:r>
            <a:r>
              <a:rPr lang="th-TH" sz="2000" spc="-5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6 กันยายน 2566 เวลา 10.30 น. ศูนย์ดำรงธรรมจังหวัดพังงา (สคบ.) ได้ร่วมกับสำนักงานพาณิชย์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จังหวัดพังงา กองอำนวยการรักษาความมั่นคงภายในจังหวัดพังงา และสถานีตำรวจภูธรโคกกลอย ลงพื้นที่ตรวจสอบเรื่องร้องเรียนเกี่ยวกับการจำหน่ายอาหารและเครื่องดื่มของร้านอาหารในพื้นที่ตำบลคลองเคียน </a:t>
            </a:r>
            <a:r>
              <a:rPr lang="th-TH" sz="2000" spc="-5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อำเภอตะกั่วทุ่ง จังหวัดพังงา 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ร้าน “เสม็ดนางชี </a:t>
            </a:r>
            <a:r>
              <a:rPr lang="th-TH" sz="20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บู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ทีค” และ ร้าน “</a:t>
            </a:r>
            <a:r>
              <a:rPr lang="en-US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Bay view cafe”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เนื่องจากมีการร้องเรียนว่า วิธีการคำนวณยอดรวมราคาสินค้าโดยการปัดเศษสตางค์ (</a:t>
            </a:r>
            <a:r>
              <a:rPr lang="en-US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Rounding)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ไม่ตรงกับหลักเกณฑ์การปัดเศษสตางค์ในการชำระสินค้าและบริการ ตามที่กรมการค้าภายในกำหนด พ.ศ. 2558 และการจำหน่ายปลีกสินค้าไม่ตรงกับป้ายแสดงราคา หรือไม่ </a:t>
            </a:r>
          </a:p>
          <a:p>
            <a:pPr algn="thaiDist">
              <a:tabLst>
                <a:tab pos="540385" algn="l"/>
              </a:tabLst>
            </a:pP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th-TH" sz="2000" spc="-5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จากการลงพื้นที่ตรวจสอบ พนักงานเจ้าหน้าที่ได้แจ้งให้ผู้ประกอบการแก้ไขโปรแกรมการคำนวนยอดขายสำเร็จรูปดังกล่าวทันที และจำหน่ายสินค้าให้ตรงกับราคา</a:t>
            </a:r>
            <a:br>
              <a:rPr lang="th-TH" sz="2000" spc="-5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spc="-5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ที่แสดงไว้ </a:t>
            </a:r>
            <a: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ถ้ามีหน่วยเป็นเศษสตางค์ ผู้จำหน่ายต้องเรียกเก็บค่าอาหารจากผู้บริโภคตรงตามราคาดังกล่าว ไม่สามารถปัดเศษสตางค์และเรียกเก็บค่าอาหารจากผู้บริโภคเพิ่มได้ </a:t>
            </a:r>
            <a:br>
              <a:rPr lang="th-TH" sz="2000" dirty="0"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2000" spc="-3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แต่หากไม่มีเงินเศษสตางค์ใช้ทอนได้ (จ่ายด้วยเงินสด) ให้ปัดเศษสตางค์ตามหลักเกณฑ์การปัดเศษสตางค์ในการชำระสินค้าและบริการ ตามที่กรมการค้าภายใน กำหนดได้โดยอนุโลม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43A9B64-7770-E537-E10C-799002F49C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27" y="4316144"/>
            <a:ext cx="3028773" cy="2271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8762CF1-1CBF-AB1E-802C-0D1DFFC77B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1" y="4276188"/>
            <a:ext cx="3028772" cy="2271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47322172-E664-2CDA-C4DC-2A305A49F1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2" b="6404"/>
          <a:stretch/>
        </p:blipFill>
        <p:spPr>
          <a:xfrm>
            <a:off x="4283597" y="4316143"/>
            <a:ext cx="3621021" cy="22715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47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41AD4B14-9458-FD54-4705-37055C653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" y="0"/>
            <a:ext cx="12192000" cy="6858000"/>
          </a:xfrm>
          <a:prstGeom prst="rect">
            <a:avLst/>
          </a:prstGeom>
        </p:spPr>
      </p:pic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" y="270277"/>
            <a:ext cx="12192000" cy="1754506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2. สรุปเรื่องเด่น ประจำเดือน กันยายน 2566</a:t>
            </a:r>
            <a:br>
              <a:rPr lang="th-TH" sz="36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ลงพื้นที่เพื่อตรวจสอบฉลากสินค้าและบริการ ประเภทชุดไทยธรรมและสังฆทาน </a:t>
            </a:r>
            <a:b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ทองรูปพรรณ และเครื่องใช้ไฟฟ้า ในเขตพื้นที่อำเภอคุระบุรี </a:t>
            </a:r>
            <a:endParaRPr lang="th-TH" sz="3600" b="1" dirty="0">
              <a:solidFill>
                <a:srgbClr val="0070C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250825" y="2024783"/>
            <a:ext cx="11690350" cy="1323439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thaiDist">
              <a:tabLst>
                <a:tab pos="542925" algn="l"/>
              </a:tabLst>
            </a:pPr>
            <a:r>
              <a:rPr lang="th-TH" sz="2000" dirty="0">
                <a:solidFill>
                  <a:srgbClr val="002060"/>
                </a:solidFill>
                <a:cs typeface="TH SarabunIT๙" panose="020B0500040200020003" pitchFamily="34" charset="-34"/>
              </a:rPr>
              <a:t>	</a:t>
            </a:r>
            <a:r>
              <a:rPr lang="th-TH" sz="2000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เมื่อวันที่ 7 กันยายน 2566 เวลา 10:30 น. สำนักงานคณะอนุกรรมการคุ้มครองผู้บริโภคประจำจังหวัดพังงา ศูนย์ดำรงธรรมจังหวัดพังงาและคณะทำงานตรวจสอบฉลากสินค้า และบริการ  ได้ร่วมลงพื้นที่เพื่อตรวจสอบฉลากสินค้าและบริการ ประเภทชุดไทยธรรมและสังฆทาน ทองรูปพรรณ และเครื่องใช้ไฟฟ้า ในเขตพื้นที่อำเภอคุระบุรี 	ผู้ประกอบการร้านค้าประเภทชุดไทยธรรมและสังฆทาน ทองรูปพรรณ และเครื่องใช้ไฟฟ้า ได้มีการติดป้ายแสดงสินค้าถูกต้อง และคณะฯ ได้ประชาสัมพันธ์การปฏิบัติ           ตามประกาศคณะกรรมการว่าด้วยฉลาก พร้อมกำชับให้ผู้ประกอบการติดป้ายแสดงราคาสินค้าที่จำหน่ายให้ชัดเจน เพื่อประกอบการตัดสินใจให้กับผู้บริโภคต่อไป</a:t>
            </a:r>
            <a:endParaRPr lang="th-TH" sz="20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AEF5497E-D8AC-DC1F-E35E-07C5D48A9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19" y="3829422"/>
            <a:ext cx="2540571" cy="1904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3D20B41-F761-DB28-84A2-1E0901CAB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641" y="3872068"/>
            <a:ext cx="2539772" cy="190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87CAA47-619E-3A0B-FE9E-785624A5FE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77" y="3852048"/>
            <a:ext cx="2539772" cy="190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0DE04C8A-6D02-CB7A-7297-EC113B2EBA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617" y="3872068"/>
            <a:ext cx="2539200" cy="190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765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4261</TotalTime>
  <Words>781</Words>
  <Application>Microsoft Office PowerPoint</Application>
  <PresentationFormat>แบบจอกว้าง</PresentationFormat>
  <Paragraphs>212</Paragraphs>
  <Slides>7</Slides>
  <Notes>7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TH SarabunIT๙</vt:lpstr>
      <vt:lpstr>Office Theme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พ.ศ.2558 - 2565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 (1)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 (2)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2566</vt:lpstr>
      <vt:lpstr>1. สรุปเรื่องเด่น ประจำเดือน กันยายน 2566 การจำหน่ายอาหารและเครื่องดื่มของร้านอาหารในพื้นที่ตำบลคลองเคียน  อำเภอตะกั่วทุ่ง จังหวัดพังงา</vt:lpstr>
      <vt:lpstr>2. สรุปเรื่องเด่น ประจำเดือน กันยายน 2566 ลงพื้นที่เพื่อตรวจสอบฉลากสินค้าและบริการ ประเภทชุดไทยธรรมและสังฆทาน  ทองรูปพรรณ และเครื่องใช้ไฟฟ้า ในเขตพื้นที่อำเภอคุระบุรี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User</cp:lastModifiedBy>
  <cp:revision>251</cp:revision>
  <cp:lastPrinted>2023-09-21T10:04:01Z</cp:lastPrinted>
  <dcterms:created xsi:type="dcterms:W3CDTF">2022-08-13T15:36:10Z</dcterms:created>
  <dcterms:modified xsi:type="dcterms:W3CDTF">2023-09-25T04:38:33Z</dcterms:modified>
</cp:coreProperties>
</file>